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5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8" autoAdjust="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CC366-3362-428C-BD32-BE6E95B44C75}" type="datetimeFigureOut">
              <a:rPr lang="nl-NL"/>
              <a:pPr>
                <a:defRPr/>
              </a:pPr>
              <a:t>12-12-2010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102A7-FC41-4897-9708-637B26083C1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2CE02-A9EE-4ABC-A939-5B474C6D54F0}" type="datetimeFigureOut">
              <a:rPr lang="nl-NL"/>
              <a:pPr>
                <a:defRPr/>
              </a:pPr>
              <a:t>12-12-2010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E1A8C-2805-4CDE-81AA-DA51ADF4D26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1FA7C-426A-4F06-B16B-F0607DE2AC9D}" type="datetimeFigureOut">
              <a:rPr lang="nl-NL"/>
              <a:pPr>
                <a:defRPr/>
              </a:pPr>
              <a:t>12-12-2010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240E9-D2DC-466D-A680-6449142B30F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CD5B5-3892-4EB7-BCBB-A7D47A29C8D7}" type="datetimeFigureOut">
              <a:rPr lang="nl-NL"/>
              <a:pPr>
                <a:defRPr/>
              </a:pPr>
              <a:t>12-12-2010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A7CDB-7E1B-4841-B4A5-A550FEEB446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D7D4A-BA85-4819-B2CF-C972EDB13735}" type="datetimeFigureOut">
              <a:rPr lang="nl-NL"/>
              <a:pPr>
                <a:defRPr/>
              </a:pPr>
              <a:t>12-12-2010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E3546-E8D2-4B2B-9265-075B7FED32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704DA-ECB1-4567-B42F-506AE76B8C9F}" type="datetimeFigureOut">
              <a:rPr lang="nl-NL"/>
              <a:pPr>
                <a:defRPr/>
              </a:pPr>
              <a:t>12-12-2010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F14E4-3615-4382-8A9D-EE4B2A50D17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B09E3-187F-4421-9ED9-8D102A84784C}" type="datetimeFigureOut">
              <a:rPr lang="nl-NL"/>
              <a:pPr>
                <a:defRPr/>
              </a:pPr>
              <a:t>12-12-2010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AAE9-8BBC-4F66-804A-BF552D7A7A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DEFBC-9B29-49EF-9B50-9262F07D64E5}" type="datetimeFigureOut">
              <a:rPr lang="nl-NL"/>
              <a:pPr>
                <a:defRPr/>
              </a:pPr>
              <a:t>12-12-2010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919A-49AC-4F29-9F94-A54F095F07D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C0FCA-8682-4FE1-A24D-734F014481FE}" type="datetimeFigureOut">
              <a:rPr lang="nl-NL"/>
              <a:pPr>
                <a:defRPr/>
              </a:pPr>
              <a:t>12-12-2010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59F7-F664-4A31-B92F-582DD4890EF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B89AB-BDDA-4FEE-A440-B86FB1FEBC24}" type="datetimeFigureOut">
              <a:rPr lang="nl-NL"/>
              <a:pPr>
                <a:defRPr/>
              </a:pPr>
              <a:t>12-12-2010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D77F2-B689-4717-AAC5-F71EA4CE1F9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3FC19-A609-412B-8EB3-C5571CEEFE9A}" type="datetimeFigureOut">
              <a:rPr lang="nl-NL"/>
              <a:pPr>
                <a:defRPr/>
              </a:pPr>
              <a:t>12-12-2010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E3412-E70C-47CF-9187-341A19132E5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89D007-F2E0-4432-8C67-ED2EFE36D2B5}" type="datetimeFigureOut">
              <a:rPr lang="nl-NL"/>
              <a:pPr>
                <a:defRPr/>
              </a:pPr>
              <a:t>12-12-2010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624932-10DC-4843-9760-65984146F50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waddenzee.nl/analyse/module/a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gemene japanse oester"/>
          <p:cNvPicPr>
            <a:picLocks noChangeAspect="1" noChangeArrowheads="1"/>
          </p:cNvPicPr>
          <p:nvPr/>
        </p:nvPicPr>
        <p:blipFill>
          <a:blip r:embed="rId2" cstate="print">
            <a:lum bright="24000" contrast="-56000"/>
          </a:blip>
          <a:srcRect/>
          <a:stretch>
            <a:fillRect/>
          </a:stretch>
        </p:blipFill>
        <p:spPr bwMode="auto">
          <a:xfrm>
            <a:off x="1547813" y="1341438"/>
            <a:ext cx="58229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el 1"/>
          <p:cNvSpPr>
            <a:spLocks noGrp="1"/>
          </p:cNvSpPr>
          <p:nvPr>
            <p:ph type="ctrTitle"/>
          </p:nvPr>
        </p:nvSpPr>
        <p:spPr>
          <a:xfrm>
            <a:off x="900113" y="260350"/>
            <a:ext cx="7556500" cy="1296988"/>
          </a:xfrm>
        </p:spPr>
        <p:txBody>
          <a:bodyPr/>
          <a:lstStyle/>
          <a:p>
            <a:r>
              <a:rPr lang="nl-NL" sz="6600" smtClean="0"/>
              <a:t>De Japanse oester</a:t>
            </a:r>
          </a:p>
        </p:txBody>
      </p:sp>
      <p:sp>
        <p:nvSpPr>
          <p:cNvPr id="13315" name="Ondertitel 2"/>
          <p:cNvSpPr>
            <a:spLocks noGrp="1"/>
          </p:cNvSpPr>
          <p:nvPr>
            <p:ph type="subTitle" idx="1"/>
          </p:nvPr>
        </p:nvSpPr>
        <p:spPr>
          <a:xfrm>
            <a:off x="1547813" y="5438775"/>
            <a:ext cx="5969000" cy="1230313"/>
          </a:xfrm>
        </p:spPr>
        <p:txBody>
          <a:bodyPr/>
          <a:lstStyle/>
          <a:p>
            <a:r>
              <a:rPr lang="nl-NL" sz="4400" smtClean="0">
                <a:solidFill>
                  <a:schemeClr val="tx1"/>
                </a:solidFill>
              </a:rPr>
              <a:t>Bedreiging of verrijking?</a:t>
            </a:r>
          </a:p>
        </p:txBody>
      </p:sp>
      <p:sp>
        <p:nvSpPr>
          <p:cNvPr id="13316" name="Rechthoek 4"/>
          <p:cNvSpPr>
            <a:spLocks noChangeArrowheads="1"/>
          </p:cNvSpPr>
          <p:nvPr/>
        </p:nvSpPr>
        <p:spPr bwMode="auto">
          <a:xfrm>
            <a:off x="0" y="62118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Door: 	Eline Fijlstra</a:t>
            </a:r>
          </a:p>
          <a:p>
            <a:r>
              <a:rPr lang="nl-NL">
                <a:latin typeface="Calibri" pitchFamily="34" charset="0"/>
              </a:rPr>
              <a:t>	Anne Margot Stapert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Texel</a:t>
            </a:r>
          </a:p>
        </p:txBody>
      </p:sp>
      <p:pic>
        <p:nvPicPr>
          <p:cNvPr id="22530" name="Tijdelijke aanduiding voor inhoud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65225" y="1600200"/>
            <a:ext cx="6813550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DSC_0051.JPG"/>
          <p:cNvPicPr>
            <a:picLocks noChangeAspect="1"/>
          </p:cNvPicPr>
          <p:nvPr/>
        </p:nvPicPr>
        <p:blipFill>
          <a:blip r:embed="rId2" cstate="print">
            <a:lum bright="6000"/>
          </a:blip>
          <a:stretch>
            <a:fillRect/>
          </a:stretch>
        </p:blipFill>
        <p:spPr>
          <a:xfrm>
            <a:off x="827584" y="1340768"/>
            <a:ext cx="7768157" cy="5256584"/>
          </a:xfrm>
          <a:prstGeom prst="rect">
            <a:avLst/>
          </a:prstGeom>
        </p:spPr>
      </p:pic>
      <p:sp>
        <p:nvSpPr>
          <p:cNvPr id="23553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nl-NL" smtClean="0"/>
              <a:t>Conclusie</a:t>
            </a:r>
          </a:p>
        </p:txBody>
      </p:sp>
      <p:sp>
        <p:nvSpPr>
          <p:cNvPr id="23556" name="Rectangle 4"/>
          <p:cNvSpPr>
            <a:spLocks noGrp="1"/>
          </p:cNvSpPr>
          <p:nvPr>
            <p:ph type="body" idx="4294967295"/>
          </p:nvPr>
        </p:nvSpPr>
        <p:spPr>
          <a:xfrm>
            <a:off x="899592" y="1340769"/>
            <a:ext cx="8064896" cy="468052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nl-NL" sz="2800" dirty="0" smtClean="0"/>
              <a:t>De Japanse oester is g</a:t>
            </a:r>
            <a:r>
              <a:rPr lang="nl-NL" sz="2800" dirty="0" smtClean="0"/>
              <a:t>een grote voor bedreiging </a:t>
            </a:r>
            <a:r>
              <a:rPr lang="nl-NL" sz="2800" dirty="0" smtClean="0"/>
              <a:t>andere </a:t>
            </a:r>
            <a:r>
              <a:rPr lang="nl-NL" sz="2800" dirty="0" smtClean="0"/>
              <a:t>soorten.</a:t>
            </a:r>
            <a:endParaRPr lang="nl-NL" sz="2800" dirty="0" smtClean="0"/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nl-NL" dirty="0" smtClean="0"/>
              <a:t> </a:t>
            </a:r>
            <a:r>
              <a:rPr lang="nl-NL" sz="4400" dirty="0" smtClean="0"/>
              <a:t>Geen negatieve invloed,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nl-NL" sz="4400" dirty="0" smtClean="0"/>
              <a:t>zelfs</a:t>
            </a:r>
            <a:r>
              <a:rPr lang="nl-NL" sz="4400" dirty="0" smtClean="0"/>
              <a:t> </a:t>
            </a:r>
            <a:r>
              <a:rPr lang="nl-NL" sz="4400" dirty="0" smtClean="0"/>
              <a:t>een positieve </a:t>
            </a:r>
            <a:r>
              <a:rPr lang="nl-NL" sz="4400" dirty="0" smtClean="0"/>
              <a:t>invloed</a:t>
            </a:r>
            <a:br>
              <a:rPr lang="nl-NL" sz="4400" dirty="0" smtClean="0"/>
            </a:br>
            <a:endParaRPr lang="nl-NL" sz="4400" dirty="0" smtClean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nl-NL" sz="4400" dirty="0" smtClean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nl-NL" dirty="0" smtClean="0"/>
          </a:p>
          <a:p>
            <a:pPr lvl="1">
              <a:lnSpc>
                <a:spcPct val="90000"/>
              </a:lnSpc>
            </a:pPr>
            <a:endParaRPr lang="nl-NL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dirty="0" smtClean="0"/>
              <a:t>Wat is de invloed van de Japanse oester in Nederland?</a:t>
            </a:r>
            <a:endParaRPr lang="nl-NL" dirty="0"/>
          </a:p>
        </p:txBody>
      </p:sp>
      <p:pic>
        <p:nvPicPr>
          <p:cNvPr id="14338" name="Tijdelijke aanduiding voor inhoud 3" descr="DSC_0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63638" y="1600200"/>
            <a:ext cx="6816725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dirty="0"/>
              <a:t>Wat zijn de kenmerken van de Japanse Oester?</a:t>
            </a:r>
          </a:p>
        </p:txBody>
      </p:sp>
      <p:pic>
        <p:nvPicPr>
          <p:cNvPr id="15362" name="Picture 3" descr="japanse oester larvivagi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2000" contrast="-26000"/>
          </a:blip>
          <a:srcRect/>
          <a:stretch>
            <a:fillRect/>
          </a:stretch>
        </p:blipFill>
        <p:spPr>
          <a:xfrm>
            <a:off x="1619250" y="1484313"/>
            <a:ext cx="5756275" cy="51784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dirty="0" smtClean="0"/>
              <a:t>Wat zijn de uiterlijke kenmerken van de Japanse oester?</a:t>
            </a:r>
            <a:endParaRPr lang="nl-NL" dirty="0"/>
          </a:p>
        </p:txBody>
      </p:sp>
      <p:pic>
        <p:nvPicPr>
          <p:cNvPr id="16386" name="Picture 3" descr="japanse oester levenscyclu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" contrast="-2000"/>
          </a:blip>
          <a:srcRect/>
          <a:stretch>
            <a:fillRect/>
          </a:stretch>
        </p:blipFill>
        <p:spPr>
          <a:xfrm>
            <a:off x="1908175" y="1484313"/>
            <a:ext cx="5370513" cy="5181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smtClean="0"/>
              <a:t>Wat is er nodig voor een exoot om zich goed te kunnen vestigen en voldoet de Japanse oester hieraan?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nl-NL" dirty="0"/>
              <a:t>De exoot moet zich snel kunnen voortplanten in een korte tijd.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nl-NL" dirty="0"/>
              <a:t>Vermogen in genetische aanpassing en grote genetische diversiteit.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nl-NL" dirty="0"/>
              <a:t>Hoge tolerantie in abiotische factoren.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nl-NL" dirty="0"/>
              <a:t>Concurrentievermogen met andere organismen.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nl-NL" dirty="0"/>
              <a:t>Het land waarin de exoot zich heeft gevestigd moet genoeg voedsel en leefruimte bieden en de juiste levensomstandigheden voor de exoot.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nl-NL" dirty="0"/>
              <a:t>In het land van vestiging moeten geen parasieten/ziektes voorkomen die dodelijk kunnen zijn voor de exoot.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424863" cy="1152525"/>
          </a:xfrm>
        </p:spPr>
        <p:txBody>
          <a:bodyPr/>
          <a:lstStyle/>
          <a:p>
            <a:r>
              <a:rPr lang="nl-NL" sz="3600" smtClean="0"/>
              <a:t>Hoeveel van de Japanse Oesters gaan er verloren door consumptie?</a:t>
            </a:r>
          </a:p>
        </p:txBody>
      </p:sp>
      <p:sp>
        <p:nvSpPr>
          <p:cNvPr id="18434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395288" y="1700213"/>
            <a:ext cx="4537075" cy="4681537"/>
          </a:xfrm>
        </p:spPr>
        <p:txBody>
          <a:bodyPr/>
          <a:lstStyle/>
          <a:p>
            <a:r>
              <a:rPr lang="nl-NL" sz="3200" smtClean="0"/>
              <a:t>Kweek: </a:t>
            </a:r>
          </a:p>
          <a:p>
            <a:pPr lvl="1"/>
            <a:r>
              <a:rPr lang="nl-NL" sz="3200" smtClean="0"/>
              <a:t>-Oosterschelde </a:t>
            </a:r>
          </a:p>
          <a:p>
            <a:pPr lvl="1"/>
            <a:r>
              <a:rPr lang="nl-NL" sz="3200" smtClean="0"/>
              <a:t>-Grevelingenmeer </a:t>
            </a:r>
          </a:p>
          <a:p>
            <a:pPr lvl="1"/>
            <a:endParaRPr lang="nl-NL" sz="3200" smtClean="0"/>
          </a:p>
          <a:p>
            <a:r>
              <a:rPr lang="nl-NL" sz="3200" smtClean="0"/>
              <a:t>Wilde oesters:</a:t>
            </a:r>
          </a:p>
          <a:p>
            <a:r>
              <a:rPr lang="nl-NL" sz="3200" smtClean="0"/>
              <a:t>	-Zeeland</a:t>
            </a:r>
          </a:p>
          <a:p>
            <a:r>
              <a:rPr lang="nl-NL" sz="3200" smtClean="0"/>
              <a:t>	-Waddenzee</a:t>
            </a:r>
          </a:p>
          <a:p>
            <a:endParaRPr lang="nl-NL" smtClean="0"/>
          </a:p>
        </p:txBody>
      </p:sp>
      <p:pic>
        <p:nvPicPr>
          <p:cNvPr id="5" name="Picture 4" descr="japanse oesters klaar voor consumpt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67175" y="2565400"/>
            <a:ext cx="4826000" cy="2879725"/>
          </a:xfrm>
          <a:prstGeom prst="rect">
            <a:avLst/>
          </a:prstGeom>
          <a:effectLst>
            <a:outerShdw blurRad="50800" dir="1224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ctrTitle"/>
          </p:nvPr>
        </p:nvSpPr>
        <p:spPr>
          <a:xfrm>
            <a:off x="827088" y="188913"/>
            <a:ext cx="7772400" cy="1470025"/>
          </a:xfrm>
        </p:spPr>
        <p:txBody>
          <a:bodyPr/>
          <a:lstStyle/>
          <a:p>
            <a:r>
              <a:rPr lang="nl-NL" sz="2800" smtClean="0"/>
              <a:t>Hoe heeft de Japanse oester zich zo goed kunnen vestigen in Nederland ?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0" y="1844675"/>
            <a:ext cx="3529013" cy="46085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nl-N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Weinig vijanden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nl-N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Geen last van parasieten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nl-N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Japanse oester kan zich goed aanpassen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nl-N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Omstandigheden in Nederland voldoen goed</a:t>
            </a:r>
            <a:endParaRPr lang="nl-N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459" name="Afbeelding 5" descr="Analyse Module grafie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989138"/>
            <a:ext cx="536416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smtClean="0"/>
              <a:t>Welke invloed heeft de Japanse Oester op de biodiversiteit in een ecosysteem en op het habitat van andere soorten?</a:t>
            </a:r>
          </a:p>
        </p:txBody>
      </p:sp>
      <p:sp>
        <p:nvSpPr>
          <p:cNvPr id="20482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nl-NL" sz="2800" dirty="0" smtClean="0"/>
              <a:t>Negatieve effecten: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nl-NL" sz="2800" dirty="0" err="1" smtClean="0"/>
              <a:t>Larvifagie</a:t>
            </a:r>
            <a:endParaRPr lang="nl-NL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nl-NL" sz="2800" dirty="0" smtClean="0"/>
              <a:t>Minder zacht substraat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nl-NL" sz="28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nl-NL" sz="2800" dirty="0" smtClean="0"/>
              <a:t>Positieve effecten: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nl-NL" sz="2800" dirty="0" smtClean="0"/>
              <a:t>Hardsubstraat(oesterbanken)</a:t>
            </a:r>
            <a:endParaRPr lang="nl-NL" sz="2800" dirty="0" smtClean="0"/>
          </a:p>
          <a:p>
            <a:pPr lvl="1">
              <a:lnSpc>
                <a:spcPct val="90000"/>
              </a:lnSpc>
            </a:pPr>
            <a:r>
              <a:rPr lang="nl-NL" dirty="0" smtClean="0"/>
              <a:t>Voedsel</a:t>
            </a:r>
          </a:p>
          <a:p>
            <a:pPr lvl="1">
              <a:lnSpc>
                <a:spcPct val="90000"/>
              </a:lnSpc>
            </a:pPr>
            <a:r>
              <a:rPr lang="nl-NL" dirty="0" smtClean="0"/>
              <a:t>beschutting</a:t>
            </a:r>
          </a:p>
        </p:txBody>
      </p:sp>
      <p:pic>
        <p:nvPicPr>
          <p:cNvPr id="20483" name="Tijdelijke aanduiding voor inhoud 3" descr="DSC_0059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628775"/>
            <a:ext cx="30051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smtClean="0"/>
              <a:t>Welke invloed heeft de Japanse Oester op organismen die in dezelfde voedselketen staan en welke invloed hebben andere organismen op de Japanse Oester zelf?</a:t>
            </a:r>
          </a:p>
        </p:txBody>
      </p:sp>
      <p:pic>
        <p:nvPicPr>
          <p:cNvPr id="21506" name="Tijdelijke aanduiding voor inhoud 3" descr="DSC_007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3213" y="1773238"/>
            <a:ext cx="6067425" cy="3959225"/>
          </a:xfrm>
        </p:spPr>
      </p:pic>
      <p:sp>
        <p:nvSpPr>
          <p:cNvPr id="21507" name="Tekstvak 5"/>
          <p:cNvSpPr txBox="1">
            <a:spLocks noChangeArrowheads="1"/>
          </p:cNvSpPr>
          <p:nvPr/>
        </p:nvSpPr>
        <p:spPr bwMode="auto">
          <a:xfrm>
            <a:off x="179388" y="1628775"/>
            <a:ext cx="248443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nl-NL" sz="2800">
                <a:latin typeface="Calibri" pitchFamily="34" charset="0"/>
              </a:rPr>
              <a:t>Vleesgewicht mosselen afgenomen</a:t>
            </a:r>
          </a:p>
          <a:p>
            <a:pPr>
              <a:buFont typeface="Wingdings" pitchFamily="2" charset="2"/>
              <a:buChar char="Ø"/>
            </a:pPr>
            <a:r>
              <a:rPr lang="nl-NL" sz="2800">
                <a:latin typeface="Calibri" pitchFamily="34" charset="0"/>
              </a:rPr>
              <a:t>Aantal mosselen toegenomen</a:t>
            </a:r>
          </a:p>
          <a:p>
            <a:pPr>
              <a:buFont typeface="Wingdings" pitchFamily="2" charset="2"/>
              <a:buChar char="Ø"/>
            </a:pPr>
            <a:r>
              <a:rPr lang="nl-NL" sz="2800">
                <a:latin typeface="Calibri" pitchFamily="34" charset="0"/>
              </a:rPr>
              <a:t>Er is genoeg voedsel dus draagkracht nog niet bereikt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276</Words>
  <Application>Microsoft Office PowerPoint</Application>
  <PresentationFormat>Diavoorstelling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Office-thema</vt:lpstr>
      <vt:lpstr>De Japanse oester</vt:lpstr>
      <vt:lpstr>Wat is de invloed van de Japanse oester in Nederland?</vt:lpstr>
      <vt:lpstr>Wat zijn de kenmerken van de Japanse Oester?</vt:lpstr>
      <vt:lpstr>Wat zijn de uiterlijke kenmerken van de Japanse oester?</vt:lpstr>
      <vt:lpstr>Wat is er nodig voor een exoot om zich goed te kunnen vestigen en voldoet de Japanse oester hieraan?</vt:lpstr>
      <vt:lpstr>Hoeveel van de Japanse Oesters gaan er verloren door consumptie?</vt:lpstr>
      <vt:lpstr>Hoe heeft de Japanse oester zich zo goed kunnen vestigen in Nederland ?</vt:lpstr>
      <vt:lpstr>Welke invloed heeft de Japanse Oester op de biodiversiteit in een ecosysteem en op het habitat van andere soorten?</vt:lpstr>
      <vt:lpstr>Welke invloed heeft de Japanse Oester op organismen die in dezelfde voedselketen staan en welke invloed hebben andere organismen op de Japanse Oester zelf?</vt:lpstr>
      <vt:lpstr>Texel</vt:lpstr>
      <vt:lpstr>Conclusie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Japanse oester</dc:title>
  <dc:creator>Eline Fijlstra</dc:creator>
  <cp:lastModifiedBy>Eline Fijlstra</cp:lastModifiedBy>
  <cp:revision>31</cp:revision>
  <dcterms:created xsi:type="dcterms:W3CDTF">2010-12-11T13:11:01Z</dcterms:created>
  <dcterms:modified xsi:type="dcterms:W3CDTF">2010-12-12T20:05:04Z</dcterms:modified>
</cp:coreProperties>
</file>